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21" r:id="rId2"/>
    <p:sldId id="348" r:id="rId3"/>
    <p:sldId id="347" r:id="rId4"/>
    <p:sldId id="335" r:id="rId5"/>
    <p:sldId id="345" r:id="rId6"/>
    <p:sldId id="349" r:id="rId7"/>
    <p:sldId id="352" r:id="rId8"/>
    <p:sldId id="350" r:id="rId9"/>
    <p:sldId id="351" r:id="rId10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8A9AB3"/>
    <a:srgbClr val="173567"/>
    <a:srgbClr val="D0D7DF"/>
    <a:srgbClr val="4C6289"/>
    <a:srgbClr val="FF6600"/>
    <a:srgbClr val="6186FB"/>
    <a:srgbClr val="00A7E8"/>
    <a:srgbClr val="0F2141"/>
    <a:srgbClr val="183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4650"/>
  </p:normalViewPr>
  <p:slideViewPr>
    <p:cSldViewPr snapToGrid="0" snapToObjects="1">
      <p:cViewPr>
        <p:scale>
          <a:sx n="76" d="100"/>
          <a:sy n="76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1656" y="-108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376431832983469E-2"/>
          <c:y val="7.1864998545242947E-2"/>
          <c:w val="0.85834277513407342"/>
          <c:h val="0.55990972458169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Сферы деятельности НКО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спортивная направленность</c:v>
                </c:pt>
                <c:pt idx="1">
                  <c:v>молодежная направленность</c:v>
                </c:pt>
                <c:pt idx="2">
                  <c:v>правозащитная направленность</c:v>
                </c:pt>
                <c:pt idx="3">
                  <c:v>экологическая направленность и благотворительн сфера деятельности </c:v>
                </c:pt>
                <c:pt idx="4">
                  <c:v>профсоюзы</c:v>
                </c:pt>
                <c:pt idx="5">
                  <c:v>религиозные</c:v>
                </c:pt>
                <c:pt idx="6">
                  <c:v>поддержка ветеранов  и инвалидов</c:v>
                </c:pt>
                <c:pt idx="7">
                  <c:v>творческая направленность</c:v>
                </c:pt>
                <c:pt idx="8">
                  <c:v>прочее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0.30530000000000002</c:v>
                </c:pt>
                <c:pt idx="1">
                  <c:v>0.1053</c:v>
                </c:pt>
                <c:pt idx="2">
                  <c:v>9.4700000000000006E-2</c:v>
                </c:pt>
                <c:pt idx="3">
                  <c:v>7.3700000000000002E-2</c:v>
                </c:pt>
                <c:pt idx="4">
                  <c:v>7.3700000000000002E-2</c:v>
                </c:pt>
                <c:pt idx="5">
                  <c:v>7.3700000000000002E-2</c:v>
                </c:pt>
                <c:pt idx="6">
                  <c:v>6.3199999999999992E-2</c:v>
                </c:pt>
                <c:pt idx="7">
                  <c:v>5.2600000000000001E-2</c:v>
                </c:pt>
                <c:pt idx="8">
                  <c:v>0.158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55925962196933765"/>
          <c:w val="0.99802459544131872"/>
          <c:h val="0.4407403780306624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63055410913737"/>
          <c:y val="0.22702656772220017"/>
          <c:w val="0.16850318867335323"/>
          <c:h val="0.436796861723219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838525485239315E-2"/>
                  <c:y val="5.03597122302158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867729064233904E-2"/>
                  <c:y val="0.131662869625179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654719242301431E-2"/>
                  <c:y val="6.69183607413534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403977778139059E-2"/>
                  <c:y val="0.299370790873965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9185411329711755E-2"/>
                  <c:y val="3.97164806194520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 cap="flat">
                <a:bevel/>
              </a:ln>
            </c:spPr>
            <c:txPr>
              <a:bodyPr/>
              <a:lstStyle/>
              <a:p>
                <a:pPr>
                  <a:defRPr sz="1400">
                    <a:latin typeface="Gilroy ExtraBold" pitchFamily="50" charset="-52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Романтический парк</c:v>
                </c:pt>
                <c:pt idx="1">
                  <c:v>Молодёжный парк</c:v>
                </c:pt>
                <c:pt idx="2">
                  <c:v>Детский парк</c:v>
                </c:pt>
                <c:pt idx="3">
                  <c:v>Спортивный парк</c:v>
                </c:pt>
                <c:pt idx="4">
                  <c:v>Парк для выгула собак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120</c:v>
                </c:pt>
                <c:pt idx="1">
                  <c:v>43</c:v>
                </c:pt>
                <c:pt idx="2">
                  <c:v>155</c:v>
                </c:pt>
                <c:pt idx="3">
                  <c:v>57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7728930469105"/>
          <c:y val="0.18955923397554392"/>
          <c:w val="0.45218037784942838"/>
          <c:h val="0.701807046160705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0.26361185525772274"/>
                  <c:y val="0.110861315001688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3289242283485295E-2"/>
                  <c:y val="-0.20214810992377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211609151928494E-2"/>
                  <c:y val="9.39307230130866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7704610300538383E-2"/>
                  <c:y val="0.252710881218427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4943998731125935"/>
                  <c:y val="8.953083628586698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 cap="flat">
                <a:bevel/>
              </a:ln>
            </c:spPr>
            <c:txPr>
              <a:bodyPr/>
              <a:lstStyle/>
              <a:p>
                <a:pPr>
                  <a:defRPr sz="1100">
                    <a:latin typeface="Gilroy ExtraBold" pitchFamily="50" charset="-52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улица Калинина</c:v>
                </c:pt>
                <c:pt idx="1">
                  <c:v>Набережная реки Кан</c:v>
                </c:pt>
                <c:pt idx="2">
                  <c:v>Сквер за ЗГДК</c:v>
                </c:pt>
                <c:pt idx="3">
                  <c:v>Территория в районе ЗАГС</c:v>
                </c:pt>
                <c:pt idx="4">
                  <c:v>Аллея авиаторов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66</c:v>
                </c:pt>
                <c:pt idx="2">
                  <c:v>27</c:v>
                </c:pt>
                <c:pt idx="3">
                  <c:v>19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56709317585303"/>
          <c:y val="0.12235851377952756"/>
          <c:w val="0.58136581364829409"/>
          <c:h val="0.872048720472441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0.2284951118226432"/>
                  <c:y val="0.118705035971223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09886158787948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335544851980127"/>
                  <c:y val="0.123043958533960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9845659162581802"/>
                  <c:y val="0.240152948507335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6382510558799627"/>
                  <c:y val="1.75134538038860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 cap="flat">
                <a:bevel/>
              </a:ln>
            </c:spPr>
            <c:txPr>
              <a:bodyPr/>
              <a:lstStyle/>
              <a:p>
                <a:pPr>
                  <a:defRPr sz="1400">
                    <a:latin typeface="Gilroy ExtraBold" pitchFamily="50" charset="-52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172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42646-642C-A543-BA16-3FEBFB937B6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77198"/>
            <a:ext cx="548640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28584"/>
            <a:ext cx="2971800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DCB0C-118C-8E4E-8ADD-8CFC99CD0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2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0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97" y="147970"/>
            <a:ext cx="7081284" cy="928595"/>
          </a:xfrm>
        </p:spPr>
        <p:txBody>
          <a:bodyPr/>
          <a:lstStyle>
            <a:lvl1pPr>
              <a:defRPr sz="3200">
                <a:solidFill>
                  <a:srgbClr val="183568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4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4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1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0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2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0" y="6191250"/>
            <a:ext cx="9144000" cy="675071"/>
          </a:xfrm>
          <a:prstGeom prst="rect">
            <a:avLst/>
          </a:prstGeom>
          <a:solidFill>
            <a:srgbClr val="183568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fld id="{462599CA-AD7C-D043-B963-D2D18D0F7FA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33182"/>
            <a:ext cx="2571749" cy="4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microsoft.com/office/2007/relationships/hdphoto" Target="../media/hdphoto4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16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" y="21268"/>
            <a:ext cx="6381288" cy="48909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555784"/>
            <a:ext cx="457201" cy="302219"/>
          </a:xfrm>
        </p:spPr>
        <p:txBody>
          <a:bodyPr/>
          <a:lstStyle/>
          <a:p>
            <a:fld id="{462599CA-AD7C-D043-B963-D2D18D0F7FA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58026" y="2"/>
            <a:ext cx="2066924" cy="866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4174" y="4968725"/>
            <a:ext cx="9144000" cy="1222525"/>
          </a:xfrm>
          <a:prstGeom prst="rect">
            <a:avLst/>
          </a:prstGeom>
          <a:solidFill>
            <a:srgbClr val="8A9AB3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>
              <a:solidFill>
                <a:srgbClr val="4C6289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191250"/>
            <a:ext cx="9144000" cy="675071"/>
          </a:xfrm>
          <a:prstGeom prst="rect">
            <a:avLst/>
          </a:prstGeom>
          <a:solidFill>
            <a:srgbClr val="183568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33182"/>
            <a:ext cx="2571749" cy="43719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2164217"/>
            <a:ext cx="9124949" cy="1432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83568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 sz="3600" b="1" dirty="0" smtClean="0"/>
              <a:t>Межсекторное взаимодействие в вопросах поддержки СО НКО на муниципальном уровне</a:t>
            </a:r>
            <a:endParaRPr lang="ru-RU" sz="36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t="8546" r="6355" b="49729"/>
          <a:stretch/>
        </p:blipFill>
        <p:spPr bwMode="auto">
          <a:xfrm>
            <a:off x="3978792" y="3591213"/>
            <a:ext cx="5082364" cy="245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3CD8A-1AE0-2745-B49E-05876212492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r="8038"/>
          <a:stretch/>
        </p:blipFill>
        <p:spPr>
          <a:xfrm>
            <a:off x="138216" y="679397"/>
            <a:ext cx="8881497" cy="539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5880" y="2329877"/>
            <a:ext cx="2707117" cy="86526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77850">
              <a:lnSpc>
                <a:spcPct val="9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25 055 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ЧЕЛОВЕК</a:t>
            </a:r>
          </a:p>
          <a:p>
            <a:pPr defTabSz="577850">
              <a:lnSpc>
                <a:spcPct val="9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ЗАНЯТО В ЭКОНОМИКЕ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5881" y="1335582"/>
            <a:ext cx="3034242" cy="86526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77850">
              <a:lnSpc>
                <a:spcPct val="9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62 </a:t>
            </a: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466 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ЧЕЛОВЕК НАСЕЛЕНИЕ ГОРОДА</a:t>
            </a:r>
            <a:endParaRPr lang="ru-RU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5881" y="3286337"/>
            <a:ext cx="2431909" cy="783229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77850">
              <a:lnSpc>
                <a:spcPct val="9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97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НКО </a:t>
            </a:r>
            <a:endParaRPr lang="ru-RU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782061" y="4977884"/>
            <a:ext cx="72008" cy="49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16390" y="4976198"/>
            <a:ext cx="72008" cy="49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 bwMode="auto">
          <a:xfrm>
            <a:off x="3090059" y="4315226"/>
            <a:ext cx="1680121" cy="354012"/>
          </a:xfrm>
          <a:prstGeom prst="wedgeRectCallout">
            <a:avLst>
              <a:gd name="adj1" fmla="val 43000"/>
              <a:gd name="adj2" fmla="val 143373"/>
            </a:avLst>
          </a:prstGeom>
          <a:solidFill>
            <a:schemeClr val="bg2">
              <a:lumMod val="20000"/>
              <a:lumOff val="80000"/>
              <a:alpha val="84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КРАСНОЯРСК</a:t>
            </a: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4616390" y="4051810"/>
            <a:ext cx="1730594" cy="282465"/>
          </a:xfrm>
          <a:prstGeom prst="wedgeRectCallout">
            <a:avLst>
              <a:gd name="adj1" fmla="val -38630"/>
              <a:gd name="adj2" fmla="val 291189"/>
            </a:avLst>
          </a:prstGeom>
          <a:solidFill>
            <a:schemeClr val="bg2">
              <a:lumMod val="20000"/>
              <a:lumOff val="80000"/>
              <a:alpha val="84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ЗЕЛЕНОГОРСК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292963" y="5317"/>
            <a:ext cx="7081284" cy="92859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ЗАТО Зеленогорск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Общественная палата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555784"/>
            <a:ext cx="457201" cy="302219"/>
          </a:xfrm>
        </p:spPr>
        <p:txBody>
          <a:bodyPr/>
          <a:lstStyle/>
          <a:p>
            <a:fld id="{462599CA-AD7C-D043-B963-D2D18D0F7FA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5" name="Прямоугольник с одним вырезанным скругленным углом 14"/>
          <p:cNvSpPr/>
          <p:nvPr/>
        </p:nvSpPr>
        <p:spPr>
          <a:xfrm>
            <a:off x="137356" y="978910"/>
            <a:ext cx="4731908" cy="956421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Июль 2015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Решением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Совета депутатов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 об Общественной палате города Зеленогорска</a:t>
            </a:r>
          </a:p>
        </p:txBody>
      </p:sp>
      <p:pic>
        <p:nvPicPr>
          <p:cNvPr id="1028" name="Picture 4" descr="http://www.natual.ru/loadfiles/moduls/article/bigfoto/advq1joqa81icibsklhuxiwnomrbxe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65" y="4174057"/>
            <a:ext cx="4421081" cy="23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с одним вырезанным скругленным углом 20"/>
          <p:cNvSpPr/>
          <p:nvPr/>
        </p:nvSpPr>
        <p:spPr>
          <a:xfrm>
            <a:off x="1302707" y="3557566"/>
            <a:ext cx="2517732" cy="956421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заседаний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одним вырезанным скругленным углом 19"/>
          <p:cNvSpPr/>
          <p:nvPr/>
        </p:nvSpPr>
        <p:spPr>
          <a:xfrm>
            <a:off x="542716" y="2834238"/>
            <a:ext cx="4731908" cy="956421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сформирован второй созыв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одним вырезанным скругленным углом 17"/>
          <p:cNvSpPr/>
          <p:nvPr/>
        </p:nvSpPr>
        <p:spPr>
          <a:xfrm>
            <a:off x="4176944" y="2601145"/>
            <a:ext cx="4731908" cy="956421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вошла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состав  палаты "территория" Гражданской ассамблеи Красноярского края</a:t>
            </a:r>
          </a:p>
        </p:txBody>
      </p:sp>
      <p:sp>
        <p:nvSpPr>
          <p:cNvPr id="19" name="Прямоугольник с одним вырезанным скругленным углом 18"/>
          <p:cNvSpPr/>
          <p:nvPr/>
        </p:nvSpPr>
        <p:spPr>
          <a:xfrm>
            <a:off x="3210510" y="1752747"/>
            <a:ext cx="4731908" cy="956421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Декабрь 2015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первое заседание Общественной палаты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Зеленогорска</a:t>
            </a:r>
          </a:p>
        </p:txBody>
      </p:sp>
      <p:sp>
        <p:nvSpPr>
          <p:cNvPr id="5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swadayafilm.com/images/blue%20hands.png?crc=227242971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4567161"/>
            <a:ext cx="4021583" cy="159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9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/>
          <p:cNvSpPr/>
          <p:nvPr/>
        </p:nvSpPr>
        <p:spPr>
          <a:xfrm>
            <a:off x="3174755" y="1368604"/>
            <a:ext cx="1912149" cy="19118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895809" y="2945563"/>
            <a:ext cx="1844867" cy="1690337"/>
          </a:xfrm>
          <a:prstGeom prst="ellipse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332027" y="532027"/>
            <a:ext cx="1432860" cy="135386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457439" y="3216240"/>
            <a:ext cx="1881121" cy="19683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865109" y="2034261"/>
            <a:ext cx="1578749" cy="14925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19570" y="2000674"/>
            <a:ext cx="1581355" cy="163916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98673" y="2157372"/>
            <a:ext cx="2027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8</a:t>
            </a:r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встреч</a:t>
            </a:r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с Главой города</a:t>
            </a:r>
            <a:endParaRPr lang="ru-RU" sz="16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254914" y="1253837"/>
            <a:ext cx="1286971" cy="12018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142316" y="1214666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4</a:t>
            </a:r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новых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СОНКО </a:t>
            </a:r>
            <a:endParaRPr lang="ru-RU" sz="16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132982" y="147367"/>
            <a:ext cx="1607694" cy="1511505"/>
          </a:xfrm>
          <a:prstGeom prst="ellipse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1429" y="3280424"/>
            <a:ext cx="1581403" cy="14974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376899" y="955504"/>
            <a:ext cx="1286971" cy="12018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51412" y="1057939"/>
            <a:ext cx="1286971" cy="1201868"/>
          </a:xfrm>
          <a:prstGeom prst="ellipse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555784"/>
            <a:ext cx="457201" cy="302219"/>
          </a:xfrm>
        </p:spPr>
        <p:txBody>
          <a:bodyPr/>
          <a:lstStyle/>
          <a:p>
            <a:fld id="{462599CA-AD7C-D043-B963-D2D18D0F7FA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3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9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47099"/>
            <a:ext cx="7081284" cy="928595"/>
          </a:xfrm>
        </p:spPr>
        <p:txBody>
          <a:bodyPr/>
          <a:lstStyle/>
          <a:p>
            <a:r>
              <a:rPr lang="ru-RU" dirty="0" smtClean="0"/>
              <a:t>Ресурсный центр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28508" y="168275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‹300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консультаций для СО НКО </a:t>
            </a:r>
            <a:endParaRPr lang="ru-RU" sz="16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1339" y="2034261"/>
            <a:ext cx="178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‹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10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0</a:t>
            </a:r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более </a:t>
            </a:r>
            <a:r>
              <a:rPr lang="en-US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10</a:t>
            </a:r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0 </a:t>
            </a:r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публикаций в СМИ</a:t>
            </a:r>
            <a:endParaRPr lang="ru-RU" sz="16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3051" y="3552642"/>
            <a:ext cx="2196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37</a:t>
            </a:r>
            <a:endParaRPr lang="en-US" sz="4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проекта получили </a:t>
            </a:r>
            <a:r>
              <a:rPr lang="ru-RU" sz="16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грантовую</a:t>
            </a:r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поддержку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07208" y="3428998"/>
            <a:ext cx="1944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‹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4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0</a:t>
            </a:r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круглых столов и семинаров</a:t>
            </a:r>
            <a:endParaRPr lang="ru-RU" sz="16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00" y="948742"/>
            <a:ext cx="1680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j-lt"/>
              </a:rPr>
              <a:t>1</a:t>
            </a:r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создан реестр СОНКО</a:t>
            </a:r>
            <a:endParaRPr lang="ru-RU" sz="16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2671" y="589484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‹100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поддержанных инициатив</a:t>
            </a:r>
            <a:endParaRPr lang="ru-RU" sz="16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17509" y="1745234"/>
            <a:ext cx="1851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41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00</a:t>
            </a:r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кв.м</a:t>
            </a:r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площадей под офисы СОНКО</a:t>
            </a:r>
            <a:endParaRPr lang="ru-RU" sz="16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4300" y="968006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3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7</a:t>
            </a:r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активных СОНКО </a:t>
            </a:r>
            <a:endParaRPr lang="ru-RU" sz="16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8459" y="2933540"/>
            <a:ext cx="171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42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соглашения о сотрудничестве</a:t>
            </a:r>
            <a:endParaRPr lang="ru-RU" sz="16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417349" y="1797112"/>
            <a:ext cx="2761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ЦЕЛЬ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70990" y="2189120"/>
            <a:ext cx="37403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Оказание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содействия в развитии гражданских институтов на территории города Зеленогорска посредством  создания доступной и качественной инфраструктуры и сервисов поддержки общественных инициатив, вовлеченных в процесс общественного участия в социальной сфере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56894" y="4343159"/>
            <a:ext cx="411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alt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Ресурсный центр </a:t>
            </a:r>
            <a:r>
              <a:rPr lang="ru-RU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- это механизм интеграции и оптимизации ресурсов, а СОНКО – это </a:t>
            </a:r>
            <a:r>
              <a:rPr lang="ru-RU" alt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партнеры.</a:t>
            </a:r>
            <a:endParaRPr lang="ru-RU" altLang="ru-RU" sz="1600" dirty="0">
              <a:solidFill>
                <a:srgbClr val="BB053D"/>
              </a:solidFill>
              <a:latin typeface="Arial Narrow" panose="020B0606020202030204" pitchFamily="34" charset="0"/>
              <a:ea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40197" y="3979733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Базовый принцип работы: </a:t>
            </a:r>
          </a:p>
        </p:txBody>
      </p:sp>
      <p:pic>
        <p:nvPicPr>
          <p:cNvPr id="2059" name="Picture 11" descr="http://zezete2.z.e.pic.centerblog.net/o/51af07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374">
            <a:off x="206596" y="4641949"/>
            <a:ext cx="2663575" cy="192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http://zezete2.z.e.pic.centerblog.net/o/51af07f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34921" r="34575"/>
          <a:stretch/>
        </p:blipFill>
        <p:spPr bwMode="auto">
          <a:xfrm rot="14455031">
            <a:off x="922241" y="4615863"/>
            <a:ext cx="1606658" cy="12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s://cs7061.vk.me/c612617/u17462674/docs/85592335e780/CQMDnbogVDg.jpg?extra=bn4uGRFC1dzoNTd7lShVAqnWdGGcsLEl8Fg2CBFzf5hswrUkw398njRMrBlcF0KVQ0AdNq99hKmneskhqW4UwvyTkGgCsyaB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256123" y="132975"/>
            <a:ext cx="2819687" cy="1867699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outerShdw blurRad="393700" dist="38100" dir="9540000" algn="tl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7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79" y="4910985"/>
            <a:ext cx="2528534" cy="1756145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74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30175" y="833901"/>
            <a:ext cx="4237639" cy="20069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555784"/>
            <a:ext cx="457201" cy="302219"/>
          </a:xfrm>
        </p:spPr>
        <p:txBody>
          <a:bodyPr/>
          <a:lstStyle/>
          <a:p>
            <a:fld id="{462599CA-AD7C-D043-B963-D2D18D0F7FA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3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9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30175" y="134036"/>
            <a:ext cx="7528303" cy="819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83568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24589"/>
            <a:ext cx="7081284" cy="928595"/>
          </a:xfrm>
        </p:spPr>
        <p:txBody>
          <a:bodyPr/>
          <a:lstStyle/>
          <a:p>
            <a:r>
              <a:rPr lang="ru-RU" dirty="0" smtClean="0"/>
              <a:t>Финансовая поддержка НКО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972" y="1076565"/>
            <a:ext cx="3678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2015 год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1,808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млн. руб.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62586086"/>
              </p:ext>
            </p:extLst>
          </p:nvPr>
        </p:nvGraphicFramePr>
        <p:xfrm>
          <a:off x="4367814" y="543611"/>
          <a:ext cx="4678531" cy="562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51816"/>
            <a:ext cx="3213718" cy="331816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584054" y="722352"/>
            <a:ext cx="3462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Сферы деятельности НКО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972" y="1526775"/>
            <a:ext cx="3678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2016 год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1,808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млн. руб.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972" y="1972643"/>
            <a:ext cx="3678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2017 год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2,274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млн. руб. </a:t>
            </a:r>
          </a:p>
        </p:txBody>
      </p:sp>
    </p:spTree>
    <p:extLst>
      <p:ext uri="{BB962C8B-B14F-4D97-AF65-F5344CB8AC3E}">
        <p14:creationId xmlns:p14="http://schemas.microsoft.com/office/powerpoint/2010/main" val="24041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9797" y="123704"/>
            <a:ext cx="7081284" cy="92859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Имущественная поддержка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797" y="793755"/>
            <a:ext cx="6584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 оплатой коммунальных услуг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685,0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кв. м.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2" descr="https://cs7061.vk.me/c612617/u17462674/docs/e07b2cdc3484/hwPbaHDPGOM.jpg?extra=FGBzYrRLqipm4juTA976deOFkLUiRZNUhcHfVy-ryC00DO1ZxHX7kVqmW7G5lMb2anFxhV-ujkT2bMbzUny6QvMldDcov-d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97722" y="3232727"/>
            <a:ext cx="3620111" cy="271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3" r="5730"/>
          <a:stretch/>
        </p:blipFill>
        <p:spPr>
          <a:xfrm>
            <a:off x="5471129" y="407094"/>
            <a:ext cx="3517457" cy="252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53342" y="2281375"/>
            <a:ext cx="2643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2 403,1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кв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м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</a:p>
        </p:txBody>
      </p:sp>
      <p:pic>
        <p:nvPicPr>
          <p:cNvPr id="1028" name="Picture 4" descr="http://saratov.gov.ru/upload/iblock/1c2/s1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60" y="3232727"/>
            <a:ext cx="5157926" cy="279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722" y="1602967"/>
            <a:ext cx="4712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Без компенсации коммунальных услуг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9246" y="2112098"/>
            <a:ext cx="1064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058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658295" y="287628"/>
            <a:ext cx="4313822" cy="28866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7590" y="1009889"/>
            <a:ext cx="4313822" cy="28866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9797" y="123704"/>
            <a:ext cx="7081284" cy="92859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Методическая поддержка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://hddfhm.com/images/clipart-of-lecture-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28" y="3551067"/>
            <a:ext cx="3251371" cy="26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1743" y="1265371"/>
            <a:ext cx="4459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Результат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грантовых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конкурсов СОНКО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привлечение средств :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7" y="4220333"/>
            <a:ext cx="2707689" cy="180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1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39" y="4220333"/>
            <a:ext cx="2767558" cy="184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40519" y="1976343"/>
            <a:ext cx="3678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2015 год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2,558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млн. руб.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0519" y="2426553"/>
            <a:ext cx="3678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2016 год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2,687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млн. руб.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0519" y="2872421"/>
            <a:ext cx="3678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2017 год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3,132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млн. руб.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93485" y="915322"/>
            <a:ext cx="37397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Информационная  поддержка: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газета «Панорама»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телекомпания «ТВИН»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радиостанция «Зеленый город»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ресурсный центр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554104" y="2725442"/>
            <a:ext cx="4519104" cy="3355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653" y="2702888"/>
            <a:ext cx="4313822" cy="3378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02180245"/>
              </p:ext>
            </p:extLst>
          </p:nvPr>
        </p:nvGraphicFramePr>
        <p:xfrm>
          <a:off x="0" y="3675355"/>
          <a:ext cx="6889072" cy="2558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555028" y="213064"/>
            <a:ext cx="4518180" cy="24251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150"/>
            <a:ext cx="4411475" cy="220573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t>8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-10071"/>
            <a:ext cx="7081284" cy="7125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Вовлечение жителей 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87084919"/>
              </p:ext>
            </p:extLst>
          </p:nvPr>
        </p:nvGraphicFramePr>
        <p:xfrm>
          <a:off x="4554104" y="3616779"/>
          <a:ext cx="4589896" cy="260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34145" y="2638195"/>
            <a:ext cx="4509855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Опрос.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Благоустройство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какого общественного места необходимо выполнить в первую очередь?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57833848"/>
              </p:ext>
            </p:extLst>
          </p:nvPr>
        </p:nvGraphicFramePr>
        <p:xfrm>
          <a:off x="6889072" y="473617"/>
          <a:ext cx="2034764" cy="174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642467" y="411473"/>
            <a:ext cx="3018962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Опрос.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Согласны ли вы с предложенным проектом благоустройства набережной реки Кан?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8730" y="2725442"/>
            <a:ext cx="4446298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Опрос.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Какую из локаций необходимо обустроить в первую очередь?</a:t>
            </a:r>
          </a:p>
        </p:txBody>
      </p:sp>
    </p:spTree>
    <p:extLst>
      <p:ext uri="{BB962C8B-B14F-4D97-AF65-F5344CB8AC3E}">
        <p14:creationId xmlns:p14="http://schemas.microsoft.com/office/powerpoint/2010/main" val="7221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0" b="14363"/>
          <a:stretch/>
        </p:blipFill>
        <p:spPr>
          <a:xfrm>
            <a:off x="3455793" y="23683"/>
            <a:ext cx="3768249" cy="239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569"/>
          <a:stretch/>
        </p:blipFill>
        <p:spPr>
          <a:xfrm>
            <a:off x="0" y="825627"/>
            <a:ext cx="3506623" cy="174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t>9</a:t>
            </a:fld>
            <a:endParaRPr lang="ru-RU"/>
          </a:p>
        </p:txBody>
      </p:sp>
      <p:pic>
        <p:nvPicPr>
          <p:cNvPr id="6" name="Picture 3" descr="C:\Users\я\Desktop\КЛЕШКО\karta-NABEREJNAY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67" y="681831"/>
            <a:ext cx="7604232" cy="549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4000"/>
                    </a14:imgEffect>
                    <a14:imgEffect>
                      <a14:brightnessContrast bright="1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4" r="14300"/>
          <a:stretch/>
        </p:blipFill>
        <p:spPr>
          <a:xfrm>
            <a:off x="0" y="4123395"/>
            <a:ext cx="2183907" cy="205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0773"/>
            <a:ext cx="2894120" cy="192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111808" y="2285554"/>
            <a:ext cx="2726479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Л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окация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детский парк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</a:p>
          <a:p>
            <a:pPr>
              <a:lnSpc>
                <a:spcPct val="80000"/>
              </a:lnSpc>
            </a:pP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2017 год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758" y="23683"/>
            <a:ext cx="7081284" cy="92859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Вовлечение жителей 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4364</TotalTime>
  <Words>372</Words>
  <Application>Microsoft Office PowerPoint</Application>
  <PresentationFormat>Экран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ЗАТО Зеленогорск</vt:lpstr>
      <vt:lpstr>Общественная палата</vt:lpstr>
      <vt:lpstr>Ресурсный центр </vt:lpstr>
      <vt:lpstr>Финансовая поддержка НКО</vt:lpstr>
      <vt:lpstr>Имущественная поддержка</vt:lpstr>
      <vt:lpstr>Методическая поддержка</vt:lpstr>
      <vt:lpstr>Вовлечение жителей </vt:lpstr>
      <vt:lpstr>Вовлечение жителей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HP</cp:lastModifiedBy>
  <cp:revision>480</cp:revision>
  <cp:lastPrinted>2017-10-19T05:54:54Z</cp:lastPrinted>
  <dcterms:created xsi:type="dcterms:W3CDTF">2016-11-12T11:28:09Z</dcterms:created>
  <dcterms:modified xsi:type="dcterms:W3CDTF">2017-12-15T01:12:35Z</dcterms:modified>
</cp:coreProperties>
</file>